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8" r:id="rId3"/>
    <p:sldId id="257" r:id="rId4"/>
    <p:sldId id="269" r:id="rId5"/>
    <p:sldId id="270" r:id="rId6"/>
    <p:sldId id="272" r:id="rId7"/>
    <p:sldId id="274" r:id="rId8"/>
    <p:sldId id="262" r:id="rId9"/>
    <p:sldId id="267" r:id="rId10"/>
    <p:sldId id="275" r:id="rId11"/>
    <p:sldId id="258" r:id="rId12"/>
    <p:sldId id="265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24CE0FD-19F5-4BBE-BB22-F3B847C1AAAE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6C4992D-11FB-43B8-B7D2-D7969216B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1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051171-81D4-49CE-A951-22DE570617BA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D8F53E-CE85-424A-8293-64BA941BF5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86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171-81D4-49CE-A951-22DE570617BA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F53E-CE85-424A-8293-64BA941BF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8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171-81D4-49CE-A951-22DE570617BA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F53E-CE85-424A-8293-64BA941BF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3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171-81D4-49CE-A951-22DE570617BA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F53E-CE85-424A-8293-64BA941BF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6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171-81D4-49CE-A951-22DE570617BA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F53E-CE85-424A-8293-64BA941BF5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24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171-81D4-49CE-A951-22DE570617BA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F53E-CE85-424A-8293-64BA941BF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171-81D4-49CE-A951-22DE570617BA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F53E-CE85-424A-8293-64BA941BF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3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171-81D4-49CE-A951-22DE570617BA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F53E-CE85-424A-8293-64BA941BF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0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171-81D4-49CE-A951-22DE570617BA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F53E-CE85-424A-8293-64BA941BF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8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171-81D4-49CE-A951-22DE570617BA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F53E-CE85-424A-8293-64BA941BF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6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1171-81D4-49CE-A951-22DE570617BA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F53E-CE85-424A-8293-64BA941BF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4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88051171-81D4-49CE-A951-22DE570617BA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2FD8F53E-CE85-424A-8293-64BA941BF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6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norris@wcpss.net" TargetMode="External"/><Relationship Id="rId2" Type="http://schemas.openxmlformats.org/officeDocument/2006/relationships/hyperlink" Target="mailto:abrennan@wcpss.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hyperlink" Target="mailto:rwalters2@wcpss.net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gmNkYUL_Cw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7525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Heritage Middle School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Open House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969000"/>
            <a:ext cx="6575895" cy="762000"/>
          </a:xfrm>
        </p:spPr>
        <p:txBody>
          <a:bodyPr/>
          <a:lstStyle/>
          <a:p>
            <a:r>
              <a:rPr lang="en-US" dirty="0" smtClean="0"/>
              <a:t>Thursday, July 7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  <a:endParaRPr lang="en-US" dirty="0"/>
          </a:p>
        </p:txBody>
      </p:sp>
      <p:pic>
        <p:nvPicPr>
          <p:cNvPr id="14" name="Picture 13" descr="H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895600"/>
            <a:ext cx="3556000" cy="307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Test Corrections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Test Corrections are offered periodically for each class.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Students must follow the expectations set by the teacher.</a:t>
            </a:r>
          </a:p>
          <a:p>
            <a:pPr marL="3429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C:\Users\owner\AppData\Local\Microsoft\Windows\Temporary Internet Files\Content.IE5\Q0BYBPJ6\MC9003825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4302" y="267251"/>
            <a:ext cx="1561549" cy="15615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1603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Contact Information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Planning is from 11 am to 1 pm.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Andrea Brennan:</a:t>
            </a:r>
          </a:p>
          <a:p>
            <a:pPr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Email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u="sng" dirty="0">
                <a:latin typeface="Comic Sans MS" pitchFamily="66" charset="0"/>
                <a:hlinkClick r:id="rId2"/>
              </a:rPr>
              <a:t>abrennan@wcpss.net</a:t>
            </a:r>
            <a:r>
              <a:rPr lang="en-US" dirty="0">
                <a:latin typeface="Comic Sans MS" pitchFamily="66" charset="0"/>
              </a:rPr>
              <a:t>		</a:t>
            </a:r>
            <a:endParaRPr lang="en-US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Phone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dirty="0" smtClean="0">
                <a:latin typeface="Comic Sans MS" pitchFamily="66" charset="0"/>
              </a:rPr>
              <a:t>919-562-6204</a:t>
            </a:r>
            <a:r>
              <a:rPr lang="en-US" dirty="0">
                <a:latin typeface="Comic Sans MS" pitchFamily="66" charset="0"/>
              </a:rPr>
              <a:t>	</a:t>
            </a:r>
            <a:endParaRPr lang="en-US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endParaRPr lang="en-US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/>
              <a:t>Betsy Norris:</a:t>
            </a:r>
            <a:endParaRPr lang="en-US" dirty="0"/>
          </a:p>
          <a:p>
            <a:pPr>
              <a:buFontTx/>
              <a:buChar char="-"/>
            </a:pPr>
            <a:r>
              <a:rPr lang="en-US" dirty="0">
                <a:latin typeface="Comic Sans MS" pitchFamily="66" charset="0"/>
              </a:rPr>
              <a:t>Email: </a:t>
            </a:r>
            <a:r>
              <a:rPr lang="en-US" u="sng" dirty="0" smtClean="0">
                <a:latin typeface="Comic Sans MS" pitchFamily="66" charset="0"/>
                <a:hlinkClick r:id="rId3"/>
              </a:rPr>
              <a:t>bnorris@wcpss.net</a:t>
            </a:r>
            <a:r>
              <a:rPr lang="en-US" dirty="0">
                <a:latin typeface="Comic Sans MS" pitchFamily="66" charset="0"/>
              </a:rPr>
              <a:t>		</a:t>
            </a:r>
          </a:p>
          <a:p>
            <a:pPr>
              <a:buFontTx/>
              <a:buChar char="-"/>
            </a:pPr>
            <a:r>
              <a:rPr lang="en-US" dirty="0">
                <a:latin typeface="Comic Sans MS" pitchFamily="66" charset="0"/>
              </a:rPr>
              <a:t>Phone: 919-562-6204	</a:t>
            </a:r>
            <a:endParaRPr lang="en-US" dirty="0" smtClean="0">
              <a:latin typeface="Comic Sans MS" pitchFamily="66" charset="0"/>
            </a:endParaRPr>
          </a:p>
          <a:p>
            <a:pPr marL="3429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/>
              <a:t>Rhyan Walters:</a:t>
            </a:r>
            <a:endParaRPr lang="en-US" dirty="0"/>
          </a:p>
          <a:p>
            <a:pPr>
              <a:buFontTx/>
              <a:buChar char="-"/>
            </a:pPr>
            <a:r>
              <a:rPr lang="en-US" dirty="0">
                <a:latin typeface="Comic Sans MS" pitchFamily="66" charset="0"/>
              </a:rPr>
              <a:t>Email: </a:t>
            </a:r>
            <a:r>
              <a:rPr lang="en-US" u="sng" dirty="0" smtClean="0">
                <a:latin typeface="Comic Sans MS" pitchFamily="66" charset="0"/>
                <a:hlinkClick r:id="rId4"/>
              </a:rPr>
              <a:t>rwalters2@wcpss.net</a:t>
            </a:r>
            <a:r>
              <a:rPr lang="en-US" dirty="0">
                <a:latin typeface="Comic Sans MS" pitchFamily="66" charset="0"/>
              </a:rPr>
              <a:t>		</a:t>
            </a:r>
          </a:p>
          <a:p>
            <a:pPr>
              <a:buFontTx/>
              <a:buChar char="-"/>
            </a:pPr>
            <a:r>
              <a:rPr lang="en-US" dirty="0">
                <a:latin typeface="Comic Sans MS" pitchFamily="66" charset="0"/>
              </a:rPr>
              <a:t>Phone: 919-562-6204	</a:t>
            </a:r>
            <a:endParaRPr lang="en-US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Twitter Handle: </a:t>
            </a:r>
            <a:r>
              <a:rPr lang="en-US" dirty="0" err="1" smtClean="0">
                <a:latin typeface="Comic Sans MS" pitchFamily="66" charset="0"/>
              </a:rPr>
              <a:t>ScienceLady_HMS</a:t>
            </a:r>
            <a:endParaRPr lang="en-US" dirty="0">
              <a:latin typeface="Comic Sans MS" pitchFamily="66" charset="0"/>
            </a:endParaRPr>
          </a:p>
          <a:p>
            <a:pPr marL="34290" indent="0">
              <a:buNone/>
            </a:pPr>
            <a:endParaRPr lang="en-US" dirty="0">
              <a:latin typeface="Comic Sans MS" pitchFamily="66" charset="0"/>
            </a:endParaRPr>
          </a:p>
          <a:p>
            <a:pPr marL="34290" indent="0"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2050" name="Picture 2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64628"/>
            <a:ext cx="1295400" cy="1464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Good Night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Comic Sans MS" pitchFamily="66" charset="0"/>
              </a:rPr>
              <a:t>Thank </a:t>
            </a:r>
            <a:r>
              <a:rPr lang="en-US" sz="2400" dirty="0">
                <a:latin typeface="Comic Sans MS" pitchFamily="66" charset="0"/>
              </a:rPr>
              <a:t>you for coming in this evening. </a:t>
            </a:r>
            <a:r>
              <a:rPr lang="en-US" sz="2400" dirty="0" smtClean="0">
                <a:latin typeface="Comic Sans MS" pitchFamily="66" charset="0"/>
              </a:rPr>
              <a:t> We have enjoyed this opportunity to speak to you.  We are </a:t>
            </a:r>
            <a:r>
              <a:rPr lang="en-US" sz="2400" dirty="0">
                <a:latin typeface="Comic Sans MS" pitchFamily="66" charset="0"/>
              </a:rPr>
              <a:t>looking forward to a productive and successful year with your student!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				- Stars and Stripes Team</a:t>
            </a:r>
            <a:endParaRPr lang="en-US" sz="2400" dirty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7170" name="Picture 2" descr="C:\Users\owner\AppData\Local\Microsoft\Windows\Temporary Internet Files\Content.IE5\00JUI1TJ\MC9000885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447800"/>
            <a:ext cx="1686154" cy="1825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Welcome!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3600" u="sng" dirty="0" smtClean="0"/>
              <a:t>Team name</a:t>
            </a:r>
            <a:r>
              <a:rPr lang="en-US" sz="3600" dirty="0" smtClean="0"/>
              <a:t>:  Stars and Stripes</a:t>
            </a:r>
          </a:p>
          <a:p>
            <a:pPr marL="34290" indent="0">
              <a:buNone/>
            </a:pPr>
            <a:r>
              <a:rPr lang="en-US" sz="3600" u="sng" dirty="0" smtClean="0"/>
              <a:t>Teachers</a:t>
            </a:r>
            <a:r>
              <a:rPr lang="en-US" sz="3600" dirty="0" smtClean="0"/>
              <a:t>: </a:t>
            </a:r>
          </a:p>
          <a:p>
            <a:pPr lvl="1"/>
            <a:r>
              <a:rPr lang="en-US" sz="3200" dirty="0" smtClean="0"/>
              <a:t>Mrs. Brennan – Language Arts </a:t>
            </a:r>
            <a:r>
              <a:rPr lang="en-US" sz="3200" dirty="0"/>
              <a:t>&amp;</a:t>
            </a:r>
            <a:r>
              <a:rPr lang="en-US" sz="3200" dirty="0" smtClean="0"/>
              <a:t> Social Studies</a:t>
            </a:r>
            <a:endParaRPr lang="en-US" sz="3200" dirty="0"/>
          </a:p>
          <a:p>
            <a:pPr lvl="1"/>
            <a:r>
              <a:rPr lang="en-US" sz="3200" dirty="0" smtClean="0"/>
              <a:t>Mrs. Norris – Math </a:t>
            </a:r>
            <a:r>
              <a:rPr lang="en-US" sz="3200" dirty="0"/>
              <a:t>&amp;</a:t>
            </a:r>
            <a:r>
              <a:rPr lang="en-US" sz="3200" dirty="0" smtClean="0"/>
              <a:t> Social Studies</a:t>
            </a:r>
          </a:p>
          <a:p>
            <a:pPr lvl="1"/>
            <a:r>
              <a:rPr lang="en-US" sz="3200" dirty="0" smtClean="0"/>
              <a:t>Ms. Walters – Science &amp; Social Studies</a:t>
            </a:r>
          </a:p>
          <a:p>
            <a:pPr lvl="1"/>
            <a:r>
              <a:rPr lang="en-US" sz="3200" dirty="0" smtClean="0"/>
              <a:t>Ms. </a:t>
            </a:r>
            <a:r>
              <a:rPr lang="en-US" sz="3200" dirty="0" err="1" smtClean="0"/>
              <a:t>McCulley</a:t>
            </a:r>
            <a:r>
              <a:rPr lang="en-US" sz="3200" dirty="0" smtClean="0"/>
              <a:t> – 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Counselor</a:t>
            </a:r>
          </a:p>
        </p:txBody>
      </p:sp>
    </p:spTree>
    <p:extLst>
      <p:ext uri="{BB962C8B-B14F-4D97-AF65-F5344CB8AC3E}">
        <p14:creationId xmlns:p14="http://schemas.microsoft.com/office/powerpoint/2010/main" val="246052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37" y="373380"/>
            <a:ext cx="7406640" cy="1356360"/>
          </a:xfrm>
        </p:spPr>
        <p:txBody>
          <a:bodyPr/>
          <a:lstStyle/>
          <a:p>
            <a:r>
              <a:rPr lang="en-US" b="1" u="sng" dirty="0">
                <a:latin typeface="Comic Sans MS" pitchFamily="66" charset="0"/>
              </a:rPr>
              <a:t>L</a:t>
            </a:r>
            <a:r>
              <a:rPr lang="en-US" b="1" u="sng" dirty="0" smtClean="0">
                <a:latin typeface="Comic Sans MS" pitchFamily="66" charset="0"/>
              </a:rPr>
              <a:t>anguage Arts</a:t>
            </a:r>
            <a:endParaRPr lang="en-US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261" y="1447800"/>
            <a:ext cx="8428363" cy="5257800"/>
          </a:xfrm>
        </p:spPr>
        <p:txBody>
          <a:bodyPr>
            <a:normAutofit fontScale="55000" lnSpcReduction="20000"/>
          </a:bodyPr>
          <a:lstStyle/>
          <a:p>
            <a:pPr marL="34290" indent="0"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 marL="34290" indent="0">
              <a:buNone/>
            </a:pPr>
            <a:r>
              <a:rPr lang="en-US" sz="4400" dirty="0" smtClean="0">
                <a:latin typeface="Comic Sans MS" pitchFamily="66" charset="0"/>
              </a:rPr>
              <a:t>      The </a:t>
            </a:r>
            <a:r>
              <a:rPr lang="en-US" sz="4400" dirty="0">
                <a:latin typeface="Comic Sans MS" pitchFamily="66" charset="0"/>
              </a:rPr>
              <a:t>7</a:t>
            </a:r>
            <a:r>
              <a:rPr lang="en-US" sz="4400" baseline="30000" dirty="0">
                <a:latin typeface="Comic Sans MS" pitchFamily="66" charset="0"/>
              </a:rPr>
              <a:t>th</a:t>
            </a:r>
            <a:r>
              <a:rPr lang="en-US" sz="4400" dirty="0">
                <a:latin typeface="Comic Sans MS" pitchFamily="66" charset="0"/>
              </a:rPr>
              <a:t> grade Language Arts curriculum is designed to enhance and enrich knowledge and skills in the areas of literature, writing, vocabulary, grammar, and critical thinking.  Students will read and evaluate a wide range of </a:t>
            </a:r>
            <a:r>
              <a:rPr lang="en-US" sz="4400" dirty="0" smtClean="0">
                <a:latin typeface="Comic Sans MS" pitchFamily="66" charset="0"/>
              </a:rPr>
              <a:t>literature.</a:t>
            </a:r>
          </a:p>
          <a:p>
            <a:pPr marL="34290" indent="0">
              <a:buNone/>
            </a:pPr>
            <a:r>
              <a:rPr lang="en-US" sz="4400" smtClean="0">
                <a:latin typeface="Comic Sans MS" pitchFamily="66" charset="0"/>
              </a:rPr>
              <a:t>      All </a:t>
            </a:r>
            <a:r>
              <a:rPr lang="en-US" sz="4400" dirty="0">
                <a:latin typeface="Comic Sans MS" pitchFamily="66" charset="0"/>
              </a:rPr>
              <a:t>year </a:t>
            </a:r>
            <a:r>
              <a:rPr lang="en-US" sz="4400" dirty="0" smtClean="0">
                <a:latin typeface="Comic Sans MS" pitchFamily="66" charset="0"/>
              </a:rPr>
              <a:t>long, we </a:t>
            </a:r>
            <a:r>
              <a:rPr lang="en-US" sz="4400" dirty="0">
                <a:latin typeface="Comic Sans MS" pitchFamily="66" charset="0"/>
              </a:rPr>
              <a:t>will continually focus on </a:t>
            </a:r>
            <a:r>
              <a:rPr lang="en-US" sz="4400" dirty="0" smtClean="0">
                <a:latin typeface="Comic Sans MS" pitchFamily="66" charset="0"/>
              </a:rPr>
              <a:t>improving communication</a:t>
            </a:r>
            <a:r>
              <a:rPr lang="en-US" sz="4400" dirty="0">
                <a:latin typeface="Comic Sans MS" pitchFamily="66" charset="0"/>
              </a:rPr>
              <a:t>, </a:t>
            </a:r>
            <a:r>
              <a:rPr lang="en-US" sz="4400" dirty="0" smtClean="0">
                <a:latin typeface="Comic Sans MS" pitchFamily="66" charset="0"/>
              </a:rPr>
              <a:t>collaboration, comprehension</a:t>
            </a:r>
            <a:r>
              <a:rPr lang="en-US" sz="4400" dirty="0">
                <a:latin typeface="Comic Sans MS" pitchFamily="66" charset="0"/>
              </a:rPr>
              <a:t>, and critical thinking skills</a:t>
            </a:r>
            <a:r>
              <a:rPr lang="en-US" sz="4400" dirty="0" smtClean="0">
                <a:latin typeface="Comic Sans MS" pitchFamily="66" charset="0"/>
              </a:rPr>
              <a:t>.  Lessons will be centered around the following unit themes:</a:t>
            </a:r>
          </a:p>
          <a:p>
            <a:pPr marL="34290" indent="0"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4400" dirty="0" smtClean="0">
                <a:latin typeface="Comic Sans MS" pitchFamily="66" charset="0"/>
              </a:rPr>
              <a:t>Unit 1 – Life is Not Fair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400" dirty="0" smtClean="0">
                <a:latin typeface="Comic Sans MS" pitchFamily="66" charset="0"/>
              </a:rPr>
              <a:t>Unit 2 – Extraordinary in the Ordinary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400" dirty="0" smtClean="0">
                <a:latin typeface="Comic Sans MS" pitchFamily="66" charset="0"/>
              </a:rPr>
              <a:t>Unit 3 – Search for Tomorrow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400" dirty="0" smtClean="0">
                <a:latin typeface="Comic Sans MS" pitchFamily="66" charset="0"/>
              </a:rPr>
              <a:t>Unit 4 – Waves of Change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400" dirty="0" smtClean="0">
                <a:latin typeface="Comic Sans MS" pitchFamily="66" charset="0"/>
              </a:rPr>
              <a:t>Unit 5 – My Voice, My World</a:t>
            </a:r>
          </a:p>
          <a:p>
            <a:pPr marL="34290" indent="0">
              <a:buNone/>
            </a:pPr>
            <a:endParaRPr lang="en-US" dirty="0"/>
          </a:p>
        </p:txBody>
      </p:sp>
      <p:pic>
        <p:nvPicPr>
          <p:cNvPr id="1026" name="Picture 2" descr="C:\Users\owner\AppData\Local\Microsoft\Windows\Temporary Internet Files\Content.IE5\Q0BYBPJ6\MC9003825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4302" y="267251"/>
            <a:ext cx="1561549" cy="1561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37" y="373380"/>
            <a:ext cx="7406640" cy="1024522"/>
          </a:xfrm>
        </p:spPr>
        <p:txBody>
          <a:bodyPr/>
          <a:lstStyle/>
          <a:p>
            <a:r>
              <a:rPr lang="en-US" b="1" u="sng" dirty="0" smtClean="0">
                <a:latin typeface="Comic Sans MS" pitchFamily="66" charset="0"/>
              </a:rPr>
              <a:t>Math 7</a:t>
            </a:r>
            <a:endParaRPr lang="en-US" b="1" u="sng" dirty="0">
              <a:latin typeface="Comic Sans MS" pitchFamily="66" charset="0"/>
            </a:endParaRPr>
          </a:p>
        </p:txBody>
      </p:sp>
      <p:pic>
        <p:nvPicPr>
          <p:cNvPr id="1026" name="Picture 2" descr="C:\Users\owner\AppData\Local\Microsoft\Windows\Temporary Internet Files\Content.IE5\Q0BYBPJ6\MC9003825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67251"/>
            <a:ext cx="1130651" cy="1130651"/>
          </a:xfrm>
          <a:prstGeom prst="rect">
            <a:avLst/>
          </a:prstGeom>
          <a:noFill/>
        </p:spPr>
      </p:pic>
      <p:pic>
        <p:nvPicPr>
          <p:cNvPr id="6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10" y="1219200"/>
            <a:ext cx="8557590" cy="5410200"/>
          </a:xfrm>
        </p:spPr>
      </p:pic>
    </p:spTree>
    <p:extLst>
      <p:ext uri="{BB962C8B-B14F-4D97-AF65-F5344CB8AC3E}">
        <p14:creationId xmlns:p14="http://schemas.microsoft.com/office/powerpoint/2010/main" val="18827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4396"/>
            <a:ext cx="7406640" cy="1356360"/>
          </a:xfrm>
        </p:spPr>
        <p:txBody>
          <a:bodyPr/>
          <a:lstStyle/>
          <a:p>
            <a:r>
              <a:rPr lang="en-US" b="1" u="sng" dirty="0" smtClean="0">
                <a:latin typeface="Comic Sans MS" pitchFamily="66" charset="0"/>
              </a:rPr>
              <a:t>Math 7 Plus</a:t>
            </a:r>
            <a:endParaRPr lang="en-US" b="1" u="sng" dirty="0">
              <a:latin typeface="Comic Sans MS" pitchFamily="66" charset="0"/>
            </a:endParaRPr>
          </a:p>
        </p:txBody>
      </p:sp>
      <p:pic>
        <p:nvPicPr>
          <p:cNvPr id="1026" name="Picture 2" descr="C:\Users\owner\AppData\Local\Microsoft\Windows\Temporary Internet Files\Content.IE5\Q0BYBPJ6\MC9003825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67251"/>
            <a:ext cx="1130651" cy="1130651"/>
          </a:xfrm>
          <a:prstGeom prst="rect">
            <a:avLst/>
          </a:prstGeom>
          <a:noFill/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17768"/>
            <a:ext cx="7924800" cy="5159232"/>
          </a:xfrm>
        </p:spPr>
      </p:pic>
    </p:spTree>
    <p:extLst>
      <p:ext uri="{BB962C8B-B14F-4D97-AF65-F5344CB8AC3E}">
        <p14:creationId xmlns:p14="http://schemas.microsoft.com/office/powerpoint/2010/main" val="90577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37" y="373380"/>
            <a:ext cx="7406640" cy="1356360"/>
          </a:xfrm>
        </p:spPr>
        <p:txBody>
          <a:bodyPr/>
          <a:lstStyle/>
          <a:p>
            <a:r>
              <a:rPr lang="en-US" b="1" u="sng" dirty="0" smtClean="0">
                <a:latin typeface="Comic Sans MS" pitchFamily="66" charset="0"/>
              </a:rPr>
              <a:t>Science</a:t>
            </a:r>
            <a:endParaRPr lang="en-US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556" y="1371600"/>
            <a:ext cx="8229600" cy="48768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marL="34290" indent="0">
              <a:buNone/>
            </a:pPr>
            <a:r>
              <a:rPr lang="en-US" sz="2400" dirty="0" smtClean="0">
                <a:latin typeface="Comic Sans MS" pitchFamily="66" charset="0"/>
              </a:rPr>
              <a:t>ALL </a:t>
            </a:r>
            <a:r>
              <a:rPr lang="en-US" sz="2400" dirty="0">
                <a:latin typeface="Comic Sans MS" pitchFamily="66" charset="0"/>
              </a:rPr>
              <a:t>YEAR: Students need to keep track and use a science interactive notebook. Students will use these notebooks for a final exam at the end of the year. No other resources will be used except for interactive notebooks.</a:t>
            </a:r>
          </a:p>
          <a:p>
            <a:pPr marL="34290" indent="0" algn="ctr">
              <a:buNone/>
            </a:pPr>
            <a:r>
              <a:rPr lang="en-US" sz="2400" dirty="0" smtClean="0">
                <a:latin typeface="Comic Sans MS" pitchFamily="66" charset="0"/>
              </a:rPr>
              <a:t>Subjects: 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Comic Sans MS" pitchFamily="66" charset="0"/>
              </a:rPr>
              <a:t>Quarter 1: </a:t>
            </a:r>
            <a:r>
              <a:rPr lang="en-US" sz="2400" dirty="0" smtClean="0">
                <a:latin typeface="Comic Sans MS" pitchFamily="66" charset="0"/>
              </a:rPr>
              <a:t>Scientific Method, Measurement, Force and Motion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Comic Sans MS" pitchFamily="66" charset="0"/>
              </a:rPr>
              <a:t>Quarter 2: </a:t>
            </a:r>
            <a:r>
              <a:rPr lang="en-US" sz="2400" dirty="0" smtClean="0">
                <a:latin typeface="Comic Sans MS" pitchFamily="66" charset="0"/>
              </a:rPr>
              <a:t>Atmosphere and Weather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Comic Sans MS" pitchFamily="66" charset="0"/>
              </a:rPr>
              <a:t>Quarter 3: </a:t>
            </a:r>
            <a:r>
              <a:rPr lang="en-US" sz="2400" dirty="0" smtClean="0">
                <a:latin typeface="Comic Sans MS" pitchFamily="66" charset="0"/>
              </a:rPr>
              <a:t>Cells, </a:t>
            </a:r>
            <a:r>
              <a:rPr lang="en-US" sz="2400" dirty="0" err="1" smtClean="0">
                <a:latin typeface="Comic Sans MS" pitchFamily="66" charset="0"/>
              </a:rPr>
              <a:t>Protists</a:t>
            </a:r>
            <a:r>
              <a:rPr lang="en-US" sz="2400" dirty="0" smtClean="0">
                <a:latin typeface="Comic Sans MS" pitchFamily="66" charset="0"/>
              </a:rPr>
              <a:t>, and Genetics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Comic Sans MS" pitchFamily="66" charset="0"/>
              </a:rPr>
              <a:t>Quarter 4: </a:t>
            </a:r>
            <a:r>
              <a:rPr lang="en-US" sz="2400" dirty="0" smtClean="0">
                <a:latin typeface="Comic Sans MS" pitchFamily="66" charset="0"/>
              </a:rPr>
              <a:t>Genetics, Human Body, and Review</a:t>
            </a:r>
          </a:p>
          <a:p>
            <a:pPr>
              <a:buFontTx/>
              <a:buChar char="-"/>
            </a:pPr>
            <a:endParaRPr lang="en-US" sz="2400" dirty="0" smtClean="0">
              <a:latin typeface="Comic Sans MS" pitchFamily="66" charset="0"/>
            </a:endParaRPr>
          </a:p>
        </p:txBody>
      </p:sp>
      <p:pic>
        <p:nvPicPr>
          <p:cNvPr id="1026" name="Picture 2" descr="C:\Users\owner\AppData\Local\Microsoft\Windows\Temporary Internet Files\Content.IE5\Q0BYBPJ6\MC9003825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4302" y="267251"/>
            <a:ext cx="1561549" cy="15615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241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6296"/>
            <a:ext cx="7406640" cy="1356360"/>
          </a:xfrm>
        </p:spPr>
        <p:txBody>
          <a:bodyPr/>
          <a:lstStyle/>
          <a:p>
            <a:r>
              <a:rPr lang="en-US" b="1" u="sng" dirty="0" smtClean="0">
                <a:latin typeface="Comic Sans MS" pitchFamily="66" charset="0"/>
              </a:rPr>
              <a:t>Social Studies</a:t>
            </a:r>
            <a:endParaRPr lang="en-US" b="1" u="sng" dirty="0">
              <a:latin typeface="Comic Sans MS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81960"/>
            <a:ext cx="8382000" cy="5224332"/>
          </a:xfrm>
        </p:spPr>
      </p:pic>
      <p:pic>
        <p:nvPicPr>
          <p:cNvPr id="1026" name="Picture 2" descr="C:\Users\owner\AppData\Local\Microsoft\Windows\Temporary Internet Files\Content.IE5\Q0BYBPJ6\MC900382576[1]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 flipV="1">
            <a:off x="6928959" y="304800"/>
            <a:ext cx="1412561" cy="141256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757065" y="1287990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406640" cy="13563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Power Parent/Home Base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sz="2800" dirty="0" smtClean="0">
                <a:latin typeface="Comic Sans MS" pitchFamily="66" charset="0"/>
              </a:rPr>
              <a:t>Please </a:t>
            </a:r>
            <a:r>
              <a:rPr lang="en-US" sz="2800" dirty="0">
                <a:latin typeface="Comic Sans MS" pitchFamily="66" charset="0"/>
              </a:rPr>
              <a:t>check your student’s academic progress via </a:t>
            </a:r>
            <a:r>
              <a:rPr lang="en-US" sz="2800" dirty="0" smtClean="0">
                <a:latin typeface="Comic Sans MS" pitchFamily="66" charset="0"/>
              </a:rPr>
              <a:t>Power Schools.  This allows you to their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MOST </a:t>
            </a:r>
            <a:r>
              <a:rPr lang="en-US" sz="2800" dirty="0" smtClean="0">
                <a:latin typeface="Comic Sans MS" pitchFamily="66" charset="0"/>
              </a:rPr>
              <a:t>current grade in each class. The Power Parent/Home Base link can be found in the red banner on the HMS homepage.</a:t>
            </a:r>
          </a:p>
          <a:p>
            <a:pPr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If you do not already have an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ACTIVE</a:t>
            </a:r>
            <a:r>
              <a:rPr lang="en-US" sz="2800" dirty="0" smtClean="0">
                <a:latin typeface="Comic Sans MS" pitchFamily="66" charset="0"/>
              </a:rPr>
              <a:t> Power Parent account please sign-up in the cafeteria immediately following this presentation!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owner\AppData\Local\Microsoft\Windows\Temporary Internet Files\Content.IE5\1NBJ8HUO\MP90043951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524000"/>
            <a:ext cx="1905000" cy="1271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Lunch Help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Lunch Help is offered daily.  Students can come in to study, work on projects, finish assignments, or make-up tests.</a:t>
            </a: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 descr="C:\Documents and Settings\abrennan\Local Settings\Temporary Internet Files\Content.IE5\9UTW38MG\MC9000602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276600"/>
            <a:ext cx="2861516" cy="2292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1376</TotalTime>
  <Words>320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Comic Sans MS</vt:lpstr>
      <vt:lpstr>Corbel</vt:lpstr>
      <vt:lpstr>Courier New</vt:lpstr>
      <vt:lpstr>Basis</vt:lpstr>
      <vt:lpstr>Heritage Middle School Open House</vt:lpstr>
      <vt:lpstr>Welcome! </vt:lpstr>
      <vt:lpstr>Language Arts</vt:lpstr>
      <vt:lpstr>Math 7</vt:lpstr>
      <vt:lpstr>Math 7 Plus</vt:lpstr>
      <vt:lpstr>Science</vt:lpstr>
      <vt:lpstr>Social Studies</vt:lpstr>
      <vt:lpstr>Power Parent/Home Base</vt:lpstr>
      <vt:lpstr>Lunch Help</vt:lpstr>
      <vt:lpstr>Test Corrections</vt:lpstr>
      <vt:lpstr>Contact Information </vt:lpstr>
      <vt:lpstr>Good Night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 Night</dc:title>
  <dc:creator>owner</dc:creator>
  <cp:lastModifiedBy>Betsy Norris</cp:lastModifiedBy>
  <cp:revision>63</cp:revision>
  <dcterms:created xsi:type="dcterms:W3CDTF">2011-09-15T00:55:56Z</dcterms:created>
  <dcterms:modified xsi:type="dcterms:W3CDTF">2016-07-07T18:31:22Z</dcterms:modified>
</cp:coreProperties>
</file>